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2" r:id="rId15"/>
    <p:sldId id="274" r:id="rId16"/>
    <p:sldId id="275" r:id="rId17"/>
    <p:sldId id="276" r:id="rId18"/>
    <p:sldId id="271" r:id="rId19"/>
    <p:sldId id="278" r:id="rId20"/>
    <p:sldId id="280" r:id="rId21"/>
    <p:sldId id="281" r:id="rId22"/>
    <p:sldId id="279" r:id="rId23"/>
    <p:sldId id="277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CC3300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A5843C-C879-4073-9B86-86DA6FAEB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2245-B797-4E04-83EF-6DB30D76C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7589B-15DA-471A-AAAD-368E6AACD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1688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ECC69D-8689-429C-9085-5319DE228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01688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C40AF8-4214-40C5-9E91-D7ED269BD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0B083-D37C-4ADB-9ACD-1C28F9D45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D37FD-0F72-4C62-9DA4-245C54774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B929-C91E-4BF4-95FC-3667FEA7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E7B6B-4CA8-4F14-A209-08335D060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D70F5-9086-44A4-83BC-FDF0EC70D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F0A70-E793-497D-AACE-7394B49C6E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2FBAA-2ADD-4EB7-9A6F-2AAFDA4AE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8F9E4-AC1E-4FEA-956B-A8D9ED749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9A3B43-8D8A-454D-8A8A-293A6A59F3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w.atlastour.ru/userfiles/image/Russia/russia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dic.academic.ru/pictures/wiki/files/84/The_White_Hous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oples.ru/science/economy/ruslan_hasbulatov/hasbulatov_4xrfot1.jpg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hyperlink" Target="http://journalist-virt.ru/images/stories/68/eltsin.jpg" TargetMode="External"/><Relationship Id="rId4" Type="http://schemas.openxmlformats.org/officeDocument/2006/relationships/hyperlink" Target="http://www.newizv.ru/images/photos/big/20031211212745_1_2b.jpg" TargetMode="Externa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2;&#1089;&#1089;&#1090;&#1088;&#1077;&#1083;%20&#1041;&#1077;&#1083;&#1086;&#1075;&#1086;%20&#1076;&#1086;&#1084;&#1072;%20&#1054;&#1082;&#1090;&#1103;&#1073;&#1088;&#1100;%201993%20&#1075;&#1086;&#1076;&#1072;.flv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vtolikbez.ru/vardata/modules/phorum/images/772640268/258238/orig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44.radikal.ru/i106/0912/1f/99f099886573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mi2.ru/data/fckuploads/90x0010.jpg" TargetMode="External"/><Relationship Id="rId13" Type="http://schemas.openxmlformats.org/officeDocument/2006/relationships/hyperlink" Target="http://www.vedomosti.ru/img/photo/12216/12230_ns.jpg" TargetMode="External"/><Relationship Id="rId1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5.gif"/><Relationship Id="rId12" Type="http://schemas.openxmlformats.org/officeDocument/2006/relationships/image" Target="../media/image8.jpeg"/><Relationship Id="rId17" Type="http://schemas.openxmlformats.org/officeDocument/2006/relationships/hyperlink" Target="http://gdb.rferl.org/4D89EEA5-C1D9-4BEE-BB8E-B59785BE771E_mw800_s.jpg" TargetMode="External"/><Relationship Id="rId2" Type="http://schemas.openxmlformats.org/officeDocument/2006/relationships/hyperlink" Target="http://iconicphotos.files.wordpress.com/2010/09/20100823_gkchp_01.jpg?w=700&amp;h=446" TargetMode="Externa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&#1043;&#1050;&#1063;&#1055;.flv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://www.report.kg/uploads/posts/2009-11/1258083789_ssr-3.jpg" TargetMode="External"/><Relationship Id="rId10" Type="http://schemas.openxmlformats.org/officeDocument/2006/relationships/hyperlink" Target="http://thepeoplescube.com/images/rallies/Moscow_Putsch_1991_Tanks.jpg" TargetMode="External"/><Relationship Id="rId19" Type="http://schemas.openxmlformats.org/officeDocument/2006/relationships/hyperlink" Target="&#1055;&#1091;&#1090;&#1095;.avi" TargetMode="External"/><Relationship Id="rId4" Type="http://schemas.openxmlformats.org/officeDocument/2006/relationships/hyperlink" Target="http://imagenes.publico.es/resources/archivos/2010/9/24/1285318260243sin-2gd.jpg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www.pnp.ru/upload/images/extnews/anons-kolonka-foto_ps_ldpr-copy-2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holdup.ru/wp-content/uploads/2010/04/64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ww.rsu.edu.ru/files/e-learning/Agarev_Native_history_for_non-historical_faculties/R26.files/image023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5.jpeg"/><Relationship Id="rId2" Type="http://schemas.openxmlformats.org/officeDocument/2006/relationships/hyperlink" Target="http://holdup.ru/wp-content/uploads/2010/04/64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a/a6/Viktor_Chernomyrdin-1.jpg/300px-Viktor_Chernomyrdin-1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pnp.ru/upload/images/extnews/anons-kolonka-foto_ps_ldpr-copy-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holdup.ru/wp-content/uploads/2010/04/64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gif"/><Relationship Id="rId5" Type="http://schemas.openxmlformats.org/officeDocument/2006/relationships/image" Target="../media/image24.jpeg"/><Relationship Id="rId4" Type="http://schemas.openxmlformats.org/officeDocument/2006/relationships/hyperlink" Target="http://journalist-virt.ru/images/stories/68/eltsin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young.rzd.ru/dbmm/images/41/4080/2680891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&#1042;&#1079;&#1088;&#1099;&#1074;&#1099;%20&#1078;&#1080;&#1083;&#1099;&#1093;%20&#1076;&#1086;&#1084;&#1086;&#1074;%20&#1086;&#1089;&#1077;&#1085;&#1100;&#1102;%201999%20&#1075;..avi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img11.nnm.ru/a/9/a/e/4/d1b7ecd0ada74f8c3ba302dbb6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lenta.ru/russia/2005/01/17/morozova/picture.jp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40.jpeg"/><Relationship Id="rId10" Type="http://schemas.openxmlformats.org/officeDocument/2006/relationships/hyperlink" Target="http://s1.gzt.name/f/upload/photo/2009/09/09/image_27235.jpg" TargetMode="External"/><Relationship Id="rId4" Type="http://schemas.openxmlformats.org/officeDocument/2006/relationships/hyperlink" Target="http://fotoden.info/media/img/guryanova_03.jpg" TargetMode="External"/><Relationship Id="rId9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soldati-russian.ru/dd/ddd/1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&#1053;&#1072;&#1095;&#1072;&#1083;&#1086;%20&#1042;&#1090;&#1086;&#1088;&#1086;&#1081;%20&#1095;&#1077;&#1095;&#1077;&#1085;&#1089;&#1082;&#1086;&#1081;%20&#1074;&#1086;&#1081;&#1085;&#1099;.%201999%20&#1075;..av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5.jpeg"/><Relationship Id="rId2" Type="http://schemas.openxmlformats.org/officeDocument/2006/relationships/hyperlink" Target="http://holdup.ru/wp-content/uploads/2010/04/64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news.am/pic/news/40235.jpg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www.mchs.gov.ru/upload/iblock/056/shoigu06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.gif"/><Relationship Id="rId2" Type="http://schemas.openxmlformats.org/officeDocument/2006/relationships/hyperlink" Target="http://upload.wikimedia.org/wikipedia/commons/d/dc/Boris_Yeltsin-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1;.&#1053;.&#1045;&#1083;&#1100;&#1094;&#1080;&#1085;%20&#1054;&#1090;&#1089;&#1090;&#1072;&#1074;&#1082;&#1072;%2031%20&#1076;&#1077;&#1082;&#1072;&#1073;&#1088;&#1103;%201999%20&#1075;..avi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www.peoples.ru/state/king/russia/yeltsin/yeltsin_2007042412001619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&#1056;&#1072;&#1089;&#1087;&#1072;&#1076;%20&#1057;&#1057;&#1057;&#1056;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elegraf-spb.ru/published/publicdata/B622311/attachments/SC/products_pictures/tatarstan_enl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s006.radikal.ru/i213/1001/1b/c020c5aa0a5d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elegraf-spb.ru/published/publicdata/B622311/attachments/SC/products_pictures/tatarstan_enl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moltat.ru/wp-content/uploads/2007/08/8_sham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Dudaev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://s006.radikal.ru/i213/1001/1b/c020c5aa0a5d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1.liveinternet.ru/images/foto/b/3/632/2242632/f_1463315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&#1055;&#1077;&#1088;&#1074;&#1072;&#1103;%20&#1095;&#1077;&#1095;&#1077;&#1085;&#1089;&#1082;&#1072;&#1103;%20&#1074;&#1086;&#1081;&#1085;&#1072;%201994%20&#1075;.%20&#1053;&#1072;&#1095;&#1072;&#1083;&#1086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4863" y="1922463"/>
            <a:ext cx="7989887" cy="331311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400"/>
              <a:t>План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sz="2400">
                <a:latin typeface="Comic Sans MS" pitchFamily="66" charset="0"/>
              </a:rPr>
              <a:t>Августовский путч 1991 года.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sz="2400">
                <a:latin typeface="Comic Sans MS" pitchFamily="66" charset="0"/>
              </a:rPr>
              <a:t>Распад СССР и образование СНГ.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sz="2400">
                <a:latin typeface="Comic Sans MS" pitchFamily="66" charset="0"/>
              </a:rPr>
              <a:t>Федеративные отношения.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sz="2400">
                <a:latin typeface="Comic Sans MS" pitchFamily="66" charset="0"/>
              </a:rPr>
              <a:t>Противоборство президента Б.Н Ельцина и                Верховного Совета, принятие новой Конституции.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sz="2400">
                <a:latin typeface="Comic Sans MS" pitchFamily="66" charset="0"/>
              </a:rPr>
              <a:t>Выборы в Государственную Думу 1995 г. и президентские выборы 1996 г. 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sz="2400">
                <a:latin typeface="Comic Sans MS" pitchFamily="66" charset="0"/>
              </a:rPr>
              <a:t>Отставка Б.Н.Ельцина.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885825" y="209550"/>
            <a:ext cx="753427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ПУТИ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 ДЕМОКРАТИЧЕСКОЙ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РОССИИ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82563" y="220663"/>
            <a:ext cx="8770937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ПРОТИВОБОРСТВО ПРЕЗИДЕНТА  Б.Н.ЕЛЬЦИНА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 ВЕРХОВНОГО СОВЕТА,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ПРИНЯТИЕ НОВОЙ КОНСТИТУЦИИ</a:t>
            </a:r>
          </a:p>
        </p:txBody>
      </p:sp>
      <p:pic>
        <p:nvPicPr>
          <p:cNvPr id="37894" name="Picture 6" descr="Картинка 5 из 22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1075" y="1425575"/>
            <a:ext cx="2349500" cy="1563688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7896" name="Picture 8" descr="Картинка 1 из 79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9438" y="3116263"/>
            <a:ext cx="1312862" cy="174625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5351463" y="5048250"/>
            <a:ext cx="19351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1600" b="1"/>
              <a:t>А.В.Руцкой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1600" b="1"/>
              <a:t>Вице-президент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1600" b="1"/>
              <a:t>России</a:t>
            </a:r>
          </a:p>
        </p:txBody>
      </p:sp>
      <p:pic>
        <p:nvPicPr>
          <p:cNvPr id="37903" name="Picture 15" descr="Картинка 26 из 78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32675" y="3106738"/>
            <a:ext cx="1243013" cy="174625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6899275" y="5035550"/>
            <a:ext cx="24336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1600" b="1"/>
              <a:t>Р.И.Хасбулатов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1600" b="1"/>
              <a:t>Председатель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1600" b="1"/>
              <a:t>Верховного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1600" b="1"/>
              <a:t>Совета РСФСР</a:t>
            </a:r>
          </a:p>
        </p:txBody>
      </p:sp>
      <p:cxnSp>
        <p:nvCxnSpPr>
          <p:cNvPr id="37906" name="AutoShape 18"/>
          <p:cNvCxnSpPr>
            <a:cxnSpLocks noChangeShapeType="1"/>
          </p:cNvCxnSpPr>
          <p:nvPr/>
        </p:nvCxnSpPr>
        <p:spPr bwMode="auto">
          <a:xfrm rot="16200000">
            <a:off x="2697163" y="2708275"/>
            <a:ext cx="3898900" cy="13589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</p:cxnSp>
      <p:pic>
        <p:nvPicPr>
          <p:cNvPr id="37908" name="Picture 20" descr="Картинка 9 из 4084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t="4253"/>
          <a:stretch>
            <a:fillRect/>
          </a:stretch>
        </p:blipFill>
        <p:spPr bwMode="auto">
          <a:xfrm>
            <a:off x="1123950" y="1395413"/>
            <a:ext cx="2184400" cy="15652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7910" name="Picture 22" descr="Картинка 1 из 6535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08125" y="3084513"/>
            <a:ext cx="1403350" cy="18700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735013" y="5076825"/>
            <a:ext cx="29305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1600" b="1"/>
              <a:t>Б.Н.Ельцин.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1600" b="1"/>
              <a:t>Президент России</a:t>
            </a:r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669925" y="6034088"/>
            <a:ext cx="3321050" cy="630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ПРЕЗИДЕНТСКАЯ</a:t>
            </a:r>
          </a:p>
          <a:p>
            <a:pPr algn="ctr"/>
            <a:r>
              <a:rPr lang="ru-RU" b="1"/>
              <a:t>РЕСПУБЛИКА</a:t>
            </a:r>
          </a:p>
        </p:txBody>
      </p:sp>
      <p:sp>
        <p:nvSpPr>
          <p:cNvPr id="37914" name="AutoShape 26"/>
          <p:cNvSpPr>
            <a:spLocks noChangeArrowheads="1"/>
          </p:cNvSpPr>
          <p:nvPr/>
        </p:nvSpPr>
        <p:spPr bwMode="auto">
          <a:xfrm>
            <a:off x="5554663" y="6051550"/>
            <a:ext cx="3321050" cy="590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ПАРЛАМЕНТСКАЯ</a:t>
            </a:r>
          </a:p>
          <a:p>
            <a:pPr algn="ctr"/>
            <a:r>
              <a:rPr lang="ru-RU" b="1"/>
              <a:t>РЕСПУБЛИКА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904" grpId="0"/>
      <p:bldP spid="37911" grpId="0"/>
      <p:bldP spid="37913" grpId="0" animBg="1"/>
      <p:bldP spid="379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82563" y="220663"/>
            <a:ext cx="8770937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ПРОТИВОБОРСТВО ПРЕЗИДЕНТА  Б.Н.ЕЛЬЦИНА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 ВЕРХОВНОГО СОВЕТА,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ПРИНЯТИЕ НОВОЙ КОНСТИТУЦИИ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1798638" y="1401763"/>
            <a:ext cx="5227637" cy="4254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ПОЛИТИЧЕСКИЙ КРИЗИС 1993 года</a:t>
            </a:r>
          </a:p>
        </p:txBody>
      </p:sp>
      <p:pic>
        <p:nvPicPr>
          <p:cNvPr id="38920" name="Picture 8" descr="bel_dom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1993900"/>
            <a:ext cx="6908800" cy="467995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55" name="Picture 7" descr="2 SPEAKERS BEAU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237288"/>
            <a:ext cx="7921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82563" y="182563"/>
            <a:ext cx="8770937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12 ДЕКАБРЯ 1993 г. -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ВЫБОРЫ ДЕПУТАТОВ ГОСУДАРСТВЕННОЙ ДУМЫ.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РЕФЕРЕНДУМ ПО ВОПРОСУ О ПРИНЯТИИ КОНСТИТУЦИИ РФ</a:t>
            </a:r>
          </a:p>
        </p:txBody>
      </p:sp>
      <p:pic>
        <p:nvPicPr>
          <p:cNvPr id="43014" name="Picture 6" descr="Картинка 18 из 592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676900" y="1714500"/>
            <a:ext cx="3240088" cy="4579938"/>
          </a:xfrm>
          <a:prstGeom prst="rect">
            <a:avLst/>
          </a:prstGeom>
          <a:noFill/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196850" y="2454275"/>
            <a:ext cx="5319713" cy="51911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ПРОГОЛОСОВАЛО – 54,8 % избирателей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198438" y="3417888"/>
            <a:ext cx="5335587" cy="974725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/>
          </a:p>
          <a:p>
            <a:pPr algn="ctr"/>
            <a:r>
              <a:rPr lang="ru-RU" sz="2000" b="1"/>
              <a:t>ПОДДЕРЖАЛИ ПРОЕКТ КОНСТИТУЦИИ –</a:t>
            </a:r>
          </a:p>
          <a:p>
            <a:pPr algn="ctr"/>
            <a:r>
              <a:rPr lang="ru-RU" sz="2000" b="1"/>
              <a:t>58,43% проголосовавших</a:t>
            </a:r>
          </a:p>
          <a:p>
            <a:pPr algn="ctr"/>
            <a:endParaRPr lang="ru-RU" sz="2000" b="1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5622925" y="42068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Картинка 90 из 143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Как стать президентом"/>
          <p:cNvPicPr>
            <a:picLocks noChangeAspect="1" noChangeArrowheads="1"/>
          </p:cNvPicPr>
          <p:nvPr/>
        </p:nvPicPr>
        <p:blipFill>
          <a:blip r:embed="rId2"/>
          <a:srcRect t="21878" b="31287"/>
          <a:stretch>
            <a:fillRect/>
          </a:stretch>
        </p:blipFill>
        <p:spPr bwMode="auto">
          <a:xfrm>
            <a:off x="3541713" y="2271713"/>
            <a:ext cx="5602287" cy="458628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288925" y="0"/>
            <a:ext cx="8855075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ГОСУДАРСТВЕННОЕ УСТРОЙСТВО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РОССИЙСКОЙ ФЕДЕРАЦИИ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 КОНСТИТУЦИИ 1993 г. </a:t>
            </a:r>
          </a:p>
        </p:txBody>
      </p:sp>
      <p:pic>
        <p:nvPicPr>
          <p:cNvPr id="45066" name="Picture 10" descr="Как стать президентом"/>
          <p:cNvPicPr>
            <a:picLocks noChangeAspect="1" noChangeArrowheads="1"/>
          </p:cNvPicPr>
          <p:nvPr/>
        </p:nvPicPr>
        <p:blipFill>
          <a:blip r:embed="rId2"/>
          <a:srcRect l="3473" t="5150" r="57684" b="77882"/>
          <a:stretch>
            <a:fillRect/>
          </a:stretch>
        </p:blipFill>
        <p:spPr bwMode="auto">
          <a:xfrm>
            <a:off x="0" y="4271963"/>
            <a:ext cx="3389313" cy="25860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5067" name="Picture 11" descr="Как стать президентом"/>
          <p:cNvPicPr>
            <a:picLocks noChangeAspect="1" noChangeArrowheads="1"/>
          </p:cNvPicPr>
          <p:nvPr/>
        </p:nvPicPr>
        <p:blipFill>
          <a:blip r:embed="rId2"/>
          <a:srcRect l="45319" t="4785" b="77457"/>
          <a:stretch>
            <a:fillRect/>
          </a:stretch>
        </p:blipFill>
        <p:spPr bwMode="auto">
          <a:xfrm>
            <a:off x="0" y="2252663"/>
            <a:ext cx="3427413" cy="19113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1065213" y="1493838"/>
            <a:ext cx="6934200" cy="39528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Глава исполнительной власти - президент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95713" y="5842000"/>
            <a:ext cx="5348287" cy="10160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4000"/>
              <a:t/>
            </a:r>
            <a:br>
              <a:rPr lang="ru-RU" sz="4000"/>
            </a:br>
            <a:r>
              <a:rPr lang="ru-RU" sz="2000" b="1">
                <a:solidFill>
                  <a:schemeClr val="tx1"/>
                </a:solidFill>
                <a:latin typeface="Comic Sans MS" pitchFamily="66" charset="0"/>
              </a:rPr>
              <a:t>Президент России</a:t>
            </a:r>
            <a:br>
              <a:rPr lang="ru-RU" sz="2000" b="1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chemeClr val="tx1"/>
                </a:solidFill>
                <a:latin typeface="Comic Sans MS" pitchFamily="66" charset="0"/>
              </a:rPr>
              <a:t>Дмитрий Анатольевич Медведев </a:t>
            </a:r>
            <a:br>
              <a:rPr lang="ru-RU" sz="2000" b="1">
                <a:solidFill>
                  <a:schemeClr val="tx1"/>
                </a:solidFill>
                <a:latin typeface="Comic Sans MS" pitchFamily="66" charset="0"/>
              </a:rPr>
            </a:br>
            <a:endParaRPr lang="ru-RU" sz="2000" b="1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7107" name="Picture 3" descr="080403_1120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1973263"/>
            <a:ext cx="2779713" cy="41783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517525" y="0"/>
            <a:ext cx="83518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ГОСУДАРСТВЕННОЕ УСТРОЙСТВО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РОССИЙСКОЙ ФЕДЕРАЦИИ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 КОНСТИТУЦИИ 1993 г. 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065213" y="1417638"/>
            <a:ext cx="6934200" cy="39528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Глава исполнительной власти - президент</a:t>
            </a:r>
          </a:p>
        </p:txBody>
      </p:sp>
      <p:pic>
        <p:nvPicPr>
          <p:cNvPr id="47112" name="Picture 8" descr="Как стать президентом"/>
          <p:cNvPicPr>
            <a:picLocks noChangeAspect="1" noChangeArrowheads="1"/>
          </p:cNvPicPr>
          <p:nvPr/>
        </p:nvPicPr>
        <p:blipFill>
          <a:blip r:embed="rId3"/>
          <a:srcRect t="72043" r="63638"/>
          <a:stretch>
            <a:fillRect/>
          </a:stretch>
        </p:blipFill>
        <p:spPr bwMode="auto">
          <a:xfrm>
            <a:off x="708025" y="1924050"/>
            <a:ext cx="3535363" cy="47513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487363" y="182563"/>
            <a:ext cx="8397875" cy="1255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ГОСУДАРСТВЕННОЕ УСТРОЙСТВО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РОССИЙСКОЙ ФЕДЕРАЦИИ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 КОНСТИТУЦИИ 1993 г. 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227013" y="1631950"/>
            <a:ext cx="8488362" cy="33337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Законодательная власть – Федеральное собрание</a:t>
            </a:r>
          </a:p>
        </p:txBody>
      </p:sp>
      <p:graphicFrame>
        <p:nvGraphicFramePr>
          <p:cNvPr id="48158" name="Group 30"/>
          <p:cNvGraphicFramePr>
            <a:graphicFrameLocks noGrp="1"/>
          </p:cNvGraphicFramePr>
          <p:nvPr>
            <p:ph type="tbl" idx="1"/>
          </p:nvPr>
        </p:nvGraphicFramePr>
        <p:xfrm>
          <a:off x="236538" y="2255838"/>
          <a:ext cx="8596312" cy="976312"/>
        </p:xfrm>
        <a:graphic>
          <a:graphicData uri="http://schemas.openxmlformats.org/drawingml/2006/table">
            <a:tbl>
              <a:tblPr/>
              <a:tblGrid>
                <a:gridCol w="4298950"/>
                <a:gridCol w="4297362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Федеральное собрание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Совет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Государственная Дума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4724400" y="3563938"/>
            <a:ext cx="412908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/>
              <a:t>В составе Думы  450 депутатов. В статьях 96 и 97 Конституции указывается на то, что каждый гражданин с 18 лет может выбирать представителей в Государственную Думу и сам может быть избранным в ее состав, если ему 21 год. </a:t>
            </a:r>
          </a:p>
        </p:txBody>
      </p:sp>
      <p:pic>
        <p:nvPicPr>
          <p:cNvPr id="48159" name="Picture 31" descr="Как стать президентом"/>
          <p:cNvPicPr>
            <a:picLocks noChangeAspect="1" noChangeArrowheads="1"/>
          </p:cNvPicPr>
          <p:nvPr/>
        </p:nvPicPr>
        <p:blipFill>
          <a:blip r:embed="rId2"/>
          <a:srcRect l="3473" t="5150" r="57684" b="77882"/>
          <a:stretch>
            <a:fillRect/>
          </a:stretch>
        </p:blipFill>
        <p:spPr bwMode="auto">
          <a:xfrm>
            <a:off x="212725" y="3403600"/>
            <a:ext cx="4286250" cy="32702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441325" y="212725"/>
            <a:ext cx="8412163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ГОСУДАРСТВЕННОЕ УСТРОЙСТВО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РОССИЙСКОЙ ФЕДЕРАЦИИ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 КОНСТИТУЦИИ 1993 г. 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27013" y="1631950"/>
            <a:ext cx="3108325" cy="342741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ru-RU" sz="2400" b="1"/>
              <a:t>Судебная власть –</a:t>
            </a:r>
            <a:r>
              <a:rPr lang="ru-RU" sz="2400"/>
              <a:t> 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400"/>
              <a:t>конституционное, 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400"/>
              <a:t>гражданское,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400"/>
              <a:t>административное,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400"/>
              <a:t>уголовное </a:t>
            </a:r>
          </a:p>
          <a:p>
            <a:pPr>
              <a:lnSpc>
                <a:spcPct val="120000"/>
              </a:lnSpc>
            </a:pPr>
            <a:r>
              <a:rPr lang="ru-RU" sz="2400"/>
              <a:t>судопроизводство</a:t>
            </a:r>
          </a:p>
        </p:txBody>
      </p:sp>
      <p:pic>
        <p:nvPicPr>
          <p:cNvPr id="50182" name="Picture 6" descr="Судебная система Российской Федер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813" y="1568450"/>
            <a:ext cx="5508625" cy="50688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Как менялась Конституция России"/>
          <p:cNvPicPr>
            <a:picLocks noChangeAspect="1" noChangeArrowheads="1"/>
          </p:cNvPicPr>
          <p:nvPr/>
        </p:nvPicPr>
        <p:blipFill>
          <a:blip r:embed="rId2"/>
          <a:srcRect t="15477" b="4257"/>
          <a:stretch>
            <a:fillRect/>
          </a:stretch>
        </p:blipFill>
        <p:spPr bwMode="auto">
          <a:xfrm>
            <a:off x="1066800" y="1085850"/>
            <a:ext cx="7146925" cy="56340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274638" y="-320675"/>
            <a:ext cx="8520112" cy="1330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КАК МЕНЯЛАСЬ КОНСТИТУЦИЯ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РОССИЙСКОЙ ФЕДЕРАЦИИ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2588" y="1557338"/>
            <a:ext cx="8761412" cy="5040312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66FF"/>
                </a:solidFill>
              </a:rPr>
              <a:t>ПРАВА И СВОБОДЫ ГРАЖДАН:</a:t>
            </a:r>
          </a:p>
          <a:p>
            <a:pPr>
              <a:lnSpc>
                <a:spcPct val="90000"/>
              </a:lnSpc>
            </a:pPr>
            <a:r>
              <a:rPr lang="ru-RU" sz="2800" b="1"/>
              <a:t>право избирать и быть избранным,</a:t>
            </a:r>
          </a:p>
          <a:p>
            <a:pPr>
              <a:lnSpc>
                <a:spcPct val="90000"/>
              </a:lnSpc>
            </a:pPr>
            <a:r>
              <a:rPr lang="ru-RU" sz="2800" b="1"/>
              <a:t>право на свободное передвижение,</a:t>
            </a:r>
          </a:p>
          <a:p>
            <a:pPr>
              <a:lnSpc>
                <a:spcPct val="90000"/>
              </a:lnSpc>
            </a:pPr>
            <a:r>
              <a:rPr lang="ru-RU" sz="2800" b="1"/>
              <a:t>право на жилище и его неприкосновенность право на личную неприкосновенность,</a:t>
            </a:r>
          </a:p>
          <a:p>
            <a:pPr>
              <a:lnSpc>
                <a:spcPct val="90000"/>
              </a:lnSpc>
            </a:pPr>
            <a:r>
              <a:rPr lang="ru-RU" sz="2800" b="1"/>
              <a:t>право на защиту своей чести и доброго имени,</a:t>
            </a:r>
          </a:p>
          <a:p>
            <a:pPr>
              <a:lnSpc>
                <a:spcPct val="90000"/>
              </a:lnSpc>
            </a:pPr>
            <a:r>
              <a:rPr lang="ru-RU" sz="2800" b="1"/>
              <a:t>равенство прав и свобод,</a:t>
            </a:r>
          </a:p>
          <a:p>
            <a:pPr>
              <a:lnSpc>
                <a:spcPct val="90000"/>
              </a:lnSpc>
            </a:pPr>
            <a:r>
              <a:rPr lang="ru-RU" sz="2800" b="1"/>
              <a:t>право на жизнь,</a:t>
            </a:r>
          </a:p>
          <a:p>
            <a:pPr>
              <a:lnSpc>
                <a:spcPct val="90000"/>
              </a:lnSpc>
            </a:pPr>
            <a:r>
              <a:rPr lang="ru-RU" sz="2800" b="1"/>
              <a:t>право на труд, </a:t>
            </a:r>
          </a:p>
          <a:p>
            <a:pPr>
              <a:lnSpc>
                <a:spcPct val="90000"/>
              </a:lnSpc>
            </a:pPr>
            <a:r>
              <a:rPr lang="ru-RU" sz="2800" b="1"/>
              <a:t>право на отдых,</a:t>
            </a: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271463" y="196850"/>
            <a:ext cx="860107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 cap="rnd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ПРАВА И ОБЯЗАННОСТИ ГРАЖДАН </a:t>
            </a:r>
          </a:p>
          <a:p>
            <a:pPr algn="ctr"/>
            <a:r>
              <a:rPr lang="ru-RU" sz="3600" kern="10">
                <a:ln w="19050" cap="rnd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РОССИЙСКОЙ ФЕДЕРАЦИИ</a:t>
            </a:r>
          </a:p>
        </p:txBody>
      </p:sp>
      <p:pic>
        <p:nvPicPr>
          <p:cNvPr id="52228" name="Picture 4" descr="Как стать президентом"/>
          <p:cNvPicPr>
            <a:picLocks noChangeAspect="1" noChangeArrowheads="1"/>
          </p:cNvPicPr>
          <p:nvPr/>
        </p:nvPicPr>
        <p:blipFill>
          <a:blip r:embed="rId2"/>
          <a:srcRect l="3473" t="5150" r="57684" b="77882"/>
          <a:stretch>
            <a:fillRect/>
          </a:stretch>
        </p:blipFill>
        <p:spPr bwMode="auto">
          <a:xfrm>
            <a:off x="5897563" y="4318000"/>
            <a:ext cx="3048000" cy="23256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  <p:bldP spid="522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207963" y="969963"/>
            <a:ext cx="8724900" cy="1023937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rgbClr val="CC3300"/>
                </a:solidFill>
              </a:rPr>
              <a:t>ПРИЧИНА: </a:t>
            </a:r>
            <a:r>
              <a:rPr lang="ru-RU" sz="2400"/>
              <a:t>намечавшееся создание Союза Суверенных </a:t>
            </a:r>
          </a:p>
          <a:p>
            <a:pPr algn="ctr">
              <a:lnSpc>
                <a:spcPct val="90000"/>
              </a:lnSpc>
            </a:pPr>
            <a:r>
              <a:rPr lang="ru-RU" sz="2400"/>
              <a:t>Государств вместо СССР.</a:t>
            </a:r>
          </a:p>
          <a:p>
            <a:pPr algn="ctr">
              <a:lnSpc>
                <a:spcPct val="90000"/>
              </a:lnSpc>
            </a:pPr>
            <a:endParaRPr lang="ru-RU" sz="2400"/>
          </a:p>
        </p:txBody>
      </p:sp>
      <p:sp>
        <p:nvSpPr>
          <p:cNvPr id="22583" name="WordArt 55"/>
          <p:cNvSpPr>
            <a:spLocks noChangeArrowheads="1" noChangeShapeType="1" noTextEdit="1"/>
          </p:cNvSpPr>
          <p:nvPr/>
        </p:nvSpPr>
        <p:spPr bwMode="auto">
          <a:xfrm>
            <a:off x="336550" y="220663"/>
            <a:ext cx="8540750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ПУТЧ 19 - 21 АВГУСТА 1991 г.</a:t>
            </a:r>
          </a:p>
        </p:txBody>
      </p:sp>
      <p:sp>
        <p:nvSpPr>
          <p:cNvPr id="22585" name="AutoShape 57"/>
          <p:cNvSpPr>
            <a:spLocks noChangeArrowheads="1"/>
          </p:cNvSpPr>
          <p:nvPr/>
        </p:nvSpPr>
        <p:spPr bwMode="auto">
          <a:xfrm>
            <a:off x="209550" y="2222500"/>
            <a:ext cx="8709025" cy="1208088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ru-RU" sz="2400"/>
          </a:p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rgbClr val="CC3300"/>
                </a:solidFill>
              </a:rPr>
              <a:t>ЦЕЛЬ: </a:t>
            </a:r>
            <a:r>
              <a:rPr lang="ru-RU" sz="2400"/>
              <a:t>остановить распад СССР, не допустить подписания </a:t>
            </a:r>
          </a:p>
          <a:p>
            <a:pPr algn="ctr">
              <a:lnSpc>
                <a:spcPct val="90000"/>
              </a:lnSpc>
            </a:pPr>
            <a:r>
              <a:rPr lang="ru-RU" sz="2400"/>
              <a:t>договора о создании Союза Суверенных Государств.</a:t>
            </a:r>
          </a:p>
          <a:p>
            <a:pPr algn="ctr">
              <a:lnSpc>
                <a:spcPct val="90000"/>
              </a:lnSpc>
            </a:pPr>
            <a:endParaRPr lang="ru-RU" sz="2400"/>
          </a:p>
        </p:txBody>
      </p:sp>
      <p:sp>
        <p:nvSpPr>
          <p:cNvPr id="22586" name="AutoShape 58"/>
          <p:cNvSpPr>
            <a:spLocks noChangeArrowheads="1"/>
          </p:cNvSpPr>
          <p:nvPr/>
        </p:nvSpPr>
        <p:spPr bwMode="auto">
          <a:xfrm>
            <a:off x="196850" y="3681413"/>
            <a:ext cx="8748713" cy="2840037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solidFill>
                  <a:srgbClr val="CC3300"/>
                </a:solidFill>
              </a:rPr>
              <a:t>                                          </a:t>
            </a:r>
          </a:p>
          <a:p>
            <a:r>
              <a:rPr lang="ru-RU" sz="2400" b="1">
                <a:solidFill>
                  <a:srgbClr val="CC3300"/>
                </a:solidFill>
              </a:rPr>
              <a:t>ИТОГ:</a:t>
            </a:r>
            <a:r>
              <a:rPr lang="ru-RU" sz="2400"/>
              <a:t> провал ГКЧП, политическая победа Б.Ельцина, </a:t>
            </a:r>
          </a:p>
          <a:p>
            <a:r>
              <a:rPr lang="ru-RU" sz="2400"/>
              <a:t>срыв подписания нового Союзного договора между </a:t>
            </a:r>
          </a:p>
          <a:p>
            <a:r>
              <a:rPr lang="ru-RU" sz="2400"/>
              <a:t>союзными республиками, существенное ослабление </a:t>
            </a:r>
          </a:p>
          <a:p>
            <a:r>
              <a:rPr lang="ru-RU" sz="2400"/>
              <a:t>позиций КПСС и   органов власти СССР, образование </a:t>
            </a:r>
          </a:p>
          <a:p>
            <a:r>
              <a:rPr lang="ru-RU" sz="2400"/>
              <a:t>Госсовета, состоящего из президента СССР и глав </a:t>
            </a:r>
          </a:p>
          <a:p>
            <a:r>
              <a:rPr lang="ru-RU" sz="2400"/>
              <a:t>союзных республик. 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22587" name="Picture 59" descr="Картинка 9 из 13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927100"/>
            <a:ext cx="8613775" cy="5478463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88" name="Picture 60" descr="Картинка 41 из 136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63" y="925513"/>
            <a:ext cx="8605837" cy="5475287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55" name="Picture 7" descr="2 SPEAKERS BEAU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3463" y="6464300"/>
            <a:ext cx="7921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4" name="Picture 66" descr="Картинка 20 из 14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038" y="950913"/>
            <a:ext cx="8278812" cy="546417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95" name="Picture 67" descr="Картинка 6 из 136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4825" y="976313"/>
            <a:ext cx="7942263" cy="5513387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96" name="Picture 68" descr="Картинка 154 из 136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5963" y="984250"/>
            <a:ext cx="7673975" cy="557212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97" name="Picture 69" descr="Картинка 3 из 1366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4663" y="963613"/>
            <a:ext cx="8261350" cy="550227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98" name="Picture 70" descr="Картинка 11 из 1366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0200" y="854075"/>
            <a:ext cx="4579938" cy="3443288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600" name="Picture 72" descr="Картинка 109 из 1366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306888" y="3441700"/>
            <a:ext cx="4622800" cy="3087688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" name="Picture 7" descr="2 SPEAKERS BEAU">
            <a:hlinkClick r:id="rId19" action="ppaction://hlinkfile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5813" y="6491288"/>
            <a:ext cx="738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2" grpId="1" animBg="1"/>
      <p:bldP spid="22585" grpId="0" animBg="1"/>
      <p:bldP spid="22585" grpId="1" animBg="1"/>
      <p:bldP spid="22586" grpId="0" animBg="1"/>
      <p:bldP spid="2258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3075" y="1581150"/>
            <a:ext cx="8229600" cy="5078413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66FF"/>
                </a:solidFill>
              </a:rPr>
              <a:t>ПРАВА И СВОБОДЫ ГРАЖДАН:</a:t>
            </a:r>
          </a:p>
          <a:p>
            <a:pPr>
              <a:lnSpc>
                <a:spcPct val="80000"/>
              </a:lnSpc>
            </a:pPr>
            <a:r>
              <a:rPr lang="ru-RU" sz="2800" b="1"/>
              <a:t>право на образование,</a:t>
            </a:r>
          </a:p>
          <a:p>
            <a:pPr>
              <a:lnSpc>
                <a:spcPct val="80000"/>
              </a:lnSpc>
            </a:pPr>
            <a:r>
              <a:rPr lang="ru-RU" sz="2800" b="1"/>
              <a:t>право на охрану здоровья и медицинскую помощь,</a:t>
            </a:r>
          </a:p>
          <a:p>
            <a:pPr>
              <a:lnSpc>
                <a:spcPct val="80000"/>
              </a:lnSpc>
            </a:pPr>
            <a:r>
              <a:rPr lang="ru-RU" sz="2800" b="1"/>
              <a:t>право на получение юридической помощи,</a:t>
            </a:r>
          </a:p>
          <a:p>
            <a:pPr>
              <a:lnSpc>
                <a:spcPct val="80000"/>
              </a:lnSpc>
            </a:pPr>
            <a:r>
              <a:rPr lang="ru-RU" sz="2800" b="1"/>
              <a:t>право на получение социальной помощи,</a:t>
            </a:r>
          </a:p>
          <a:p>
            <a:pPr>
              <a:lnSpc>
                <a:spcPct val="80000"/>
              </a:lnSpc>
            </a:pPr>
            <a:r>
              <a:rPr lang="ru-RU" sz="2800" b="1"/>
              <a:t>свобода мысли и слова,</a:t>
            </a:r>
          </a:p>
          <a:p>
            <a:pPr>
              <a:lnSpc>
                <a:spcPct val="80000"/>
              </a:lnSpc>
            </a:pPr>
            <a:r>
              <a:rPr lang="ru-RU" sz="2800" b="1"/>
              <a:t>свобода совести, </a:t>
            </a:r>
          </a:p>
          <a:p>
            <a:pPr>
              <a:lnSpc>
                <a:spcPct val="80000"/>
              </a:lnSpc>
            </a:pPr>
            <a:r>
              <a:rPr lang="ru-RU" sz="2800" b="1"/>
              <a:t>свобода вероисповеданий,</a:t>
            </a:r>
          </a:p>
          <a:p>
            <a:pPr>
              <a:lnSpc>
                <a:spcPct val="80000"/>
              </a:lnSpc>
            </a:pPr>
            <a:r>
              <a:rPr lang="ru-RU" sz="2800" b="1"/>
              <a:t>свобода информации,</a:t>
            </a:r>
          </a:p>
          <a:p>
            <a:pPr>
              <a:lnSpc>
                <a:spcPct val="80000"/>
              </a:lnSpc>
            </a:pPr>
            <a:r>
              <a:rPr lang="ru-RU" sz="2800" b="1"/>
              <a:t>свобода творчества.</a:t>
            </a:r>
          </a:p>
          <a:p>
            <a:pPr>
              <a:lnSpc>
                <a:spcPct val="80000"/>
              </a:lnSpc>
            </a:pPr>
            <a:endParaRPr lang="ru-RU" sz="2800" b="1"/>
          </a:p>
        </p:txBody>
      </p:sp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271463" y="196850"/>
            <a:ext cx="860107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 cap="rnd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ПРАВА И ОБЯЗАННОСТИ ГРАЖДАН </a:t>
            </a:r>
          </a:p>
          <a:p>
            <a:pPr algn="ctr"/>
            <a:r>
              <a:rPr lang="ru-RU" sz="3600" kern="10">
                <a:ln w="19050" cap="rnd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РОССИЙСКОЙ ФЕДЕРАЦИИ</a:t>
            </a:r>
          </a:p>
        </p:txBody>
      </p:sp>
      <p:pic>
        <p:nvPicPr>
          <p:cNvPr id="54276" name="Picture 4" descr="Как стать президентом"/>
          <p:cNvPicPr>
            <a:picLocks noChangeAspect="1" noChangeArrowheads="1"/>
          </p:cNvPicPr>
          <p:nvPr/>
        </p:nvPicPr>
        <p:blipFill>
          <a:blip r:embed="rId2"/>
          <a:srcRect l="3473" t="5150" r="57684" b="77882"/>
          <a:stretch>
            <a:fillRect/>
          </a:stretch>
        </p:blipFill>
        <p:spPr bwMode="auto">
          <a:xfrm>
            <a:off x="5897563" y="4303713"/>
            <a:ext cx="3048000" cy="232568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2725" y="1543050"/>
            <a:ext cx="7972425" cy="5040313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 b="1">
                <a:solidFill>
                  <a:srgbClr val="0066FF"/>
                </a:solidFill>
              </a:rPr>
              <a:t>ОБЯЗАННОСТИ ГРАЖДАН:</a:t>
            </a:r>
          </a:p>
          <a:p>
            <a:r>
              <a:rPr lang="ru-RU" sz="2800" b="1"/>
              <a:t>обязанность защищать Родину,</a:t>
            </a:r>
          </a:p>
          <a:p>
            <a:r>
              <a:rPr lang="ru-RU" sz="2800" b="1"/>
              <a:t>обязанность соблюдать законы,</a:t>
            </a:r>
          </a:p>
          <a:p>
            <a:r>
              <a:rPr lang="ru-RU" sz="2800" b="1"/>
              <a:t>обязанность сохранять природу и окружающую среду,</a:t>
            </a:r>
          </a:p>
          <a:p>
            <a:r>
              <a:rPr lang="ru-RU" sz="2800" b="1"/>
              <a:t>обязанность платить налоги.</a:t>
            </a:r>
          </a:p>
        </p:txBody>
      </p:sp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271463" y="196850"/>
            <a:ext cx="860107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 cap="rnd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ПРАВА И ОБЯЗАННОСТИ ГРАЖДАН </a:t>
            </a:r>
          </a:p>
          <a:p>
            <a:pPr algn="ctr"/>
            <a:r>
              <a:rPr lang="ru-RU" sz="3600" kern="10">
                <a:ln w="19050" cap="rnd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РОССИЙСКОЙ ФЕДЕРАЦИИ</a:t>
            </a:r>
          </a:p>
        </p:txBody>
      </p:sp>
      <p:pic>
        <p:nvPicPr>
          <p:cNvPr id="55300" name="Picture 4" descr="Как стать президентом"/>
          <p:cNvPicPr>
            <a:picLocks noChangeAspect="1" noChangeArrowheads="1"/>
          </p:cNvPicPr>
          <p:nvPr/>
        </p:nvPicPr>
        <p:blipFill>
          <a:blip r:embed="rId2"/>
          <a:srcRect l="3473" t="5150" r="57684" b="77882"/>
          <a:stretch>
            <a:fillRect/>
          </a:stretch>
        </p:blipFill>
        <p:spPr bwMode="auto">
          <a:xfrm>
            <a:off x="5897563" y="4303713"/>
            <a:ext cx="3048000" cy="232568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36" name="Group 88"/>
          <p:cNvGraphicFramePr>
            <a:graphicFrameLocks noGrp="1"/>
          </p:cNvGraphicFramePr>
          <p:nvPr>
            <p:ph type="tbl" idx="1"/>
          </p:nvPr>
        </p:nvGraphicFramePr>
        <p:xfrm>
          <a:off x="4892675" y="2041525"/>
          <a:ext cx="3994150" cy="4129088"/>
        </p:xfrm>
        <a:graphic>
          <a:graphicData uri="http://schemas.openxmlformats.org/drawingml/2006/table">
            <a:tbl>
              <a:tblPr/>
              <a:tblGrid>
                <a:gridCol w="2987675"/>
                <a:gridCol w="1006475"/>
              </a:tblGrid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ЛДПР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Выбор 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КПРФ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Женщины 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8,13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Яблоко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7, 86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Аграрии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6,73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Демократическая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Остальные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8, 72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53292" name="WordArt 44"/>
          <p:cNvSpPr>
            <a:spLocks noChangeArrowheads="1" noChangeShapeType="1" noTextEdit="1"/>
          </p:cNvSpPr>
          <p:nvPr/>
        </p:nvSpPr>
        <p:spPr bwMode="auto">
          <a:xfrm>
            <a:off x="471488" y="212725"/>
            <a:ext cx="8261350" cy="148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РЕЗУЛЬТАТЫ ВЫБОРОВ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I ГОСУДАРСТВЕННУЮ ДУМУ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(1993 - 1995 г.г.)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(по партийным спискам, % голосов)</a:t>
            </a:r>
          </a:p>
        </p:txBody>
      </p:sp>
      <p:pic>
        <p:nvPicPr>
          <p:cNvPr id="53308" name="Picture 60" descr="Картинка 7 из 401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1784350"/>
            <a:ext cx="1254125" cy="17049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3309" name="Rectangle 61"/>
          <p:cNvSpPr>
            <a:spLocks noChangeArrowheads="1"/>
          </p:cNvSpPr>
          <p:nvPr/>
        </p:nvSpPr>
        <p:spPr bwMode="auto">
          <a:xfrm>
            <a:off x="0" y="3505200"/>
            <a:ext cx="20716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600" b="1"/>
              <a:t>В.В.Жириновский</a:t>
            </a:r>
          </a:p>
        </p:txBody>
      </p:sp>
      <p:pic>
        <p:nvPicPr>
          <p:cNvPr id="53331" name="Picture 83" descr="Картинка 44 из 56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8372" t="14027" r="18372" b="15196"/>
          <a:stretch>
            <a:fillRect/>
          </a:stretch>
        </p:blipFill>
        <p:spPr bwMode="auto">
          <a:xfrm>
            <a:off x="2060575" y="2343150"/>
            <a:ext cx="1220788" cy="16414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3332" name="Rectangle 84"/>
          <p:cNvSpPr>
            <a:spLocks noChangeArrowheads="1"/>
          </p:cNvSpPr>
          <p:nvPr/>
        </p:nvSpPr>
        <p:spPr bwMode="auto">
          <a:xfrm>
            <a:off x="1616075" y="4070350"/>
            <a:ext cx="20716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b="1"/>
              <a:t>Е.Т.Гайдар</a:t>
            </a:r>
          </a:p>
        </p:txBody>
      </p:sp>
      <p:pic>
        <p:nvPicPr>
          <p:cNvPr id="53334" name="Picture 86" descr="Картинка 18 из 1983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3613" y="3625850"/>
            <a:ext cx="1241425" cy="1868488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3335" name="Rectangle 87"/>
          <p:cNvSpPr>
            <a:spLocks noChangeArrowheads="1"/>
          </p:cNvSpPr>
          <p:nvPr/>
        </p:nvSpPr>
        <p:spPr bwMode="auto">
          <a:xfrm>
            <a:off x="3052763" y="5627688"/>
            <a:ext cx="20716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b="1"/>
              <a:t>Г.А.Зюганов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9" grpId="0"/>
      <p:bldP spid="533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669925" y="212725"/>
            <a:ext cx="8031163" cy="148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РЕЗУЛЬТАТЫ ВЫБОРОВ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ВО II ГОСУДАРСТВЕННУЮ ДУМУ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(1995 - 1999 г.г.)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(по партийным спискам, % голосов)</a:t>
            </a:r>
          </a:p>
        </p:txBody>
      </p:sp>
      <p:graphicFrame>
        <p:nvGraphicFramePr>
          <p:cNvPr id="51253" name="Group 53"/>
          <p:cNvGraphicFramePr>
            <a:graphicFrameLocks noGrp="1"/>
          </p:cNvGraphicFramePr>
          <p:nvPr>
            <p:ph/>
          </p:nvPr>
        </p:nvGraphicFramePr>
        <p:xfrm>
          <a:off x="4891088" y="1965325"/>
          <a:ext cx="4017962" cy="3189288"/>
        </p:xfrm>
        <a:graphic>
          <a:graphicData uri="http://schemas.openxmlformats.org/drawingml/2006/table">
            <a:tbl>
              <a:tblPr/>
              <a:tblGrid>
                <a:gridCol w="2921000"/>
                <a:gridCol w="1096962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КПРФ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ЛДПР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Наш дом - Россия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Яблоко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6,89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Женщины 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Аграрии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Остальные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pic>
        <p:nvPicPr>
          <p:cNvPr id="51243" name="Picture 43" descr="Картинка 18 из 198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873250"/>
            <a:ext cx="1241425" cy="1868488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1244" name="Rectangle 44"/>
          <p:cNvSpPr>
            <a:spLocks noChangeArrowheads="1"/>
          </p:cNvSpPr>
          <p:nvPr/>
        </p:nvSpPr>
        <p:spPr bwMode="auto">
          <a:xfrm>
            <a:off x="0" y="3798888"/>
            <a:ext cx="15541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b="1"/>
              <a:t>Г.А.Зюганов</a:t>
            </a:r>
          </a:p>
        </p:txBody>
      </p:sp>
      <p:pic>
        <p:nvPicPr>
          <p:cNvPr id="51245" name="Picture 45" descr="Картинка 7 из 4013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5775" y="2378075"/>
            <a:ext cx="1254125" cy="17049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1246" name="Rectangle 46"/>
          <p:cNvSpPr>
            <a:spLocks noChangeArrowheads="1"/>
          </p:cNvSpPr>
          <p:nvPr/>
        </p:nvSpPr>
        <p:spPr bwMode="auto">
          <a:xfrm>
            <a:off x="1292225" y="4175125"/>
            <a:ext cx="20716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600" b="1"/>
              <a:t>В.В.Жириновский</a:t>
            </a:r>
          </a:p>
        </p:txBody>
      </p:sp>
      <p:pic>
        <p:nvPicPr>
          <p:cNvPr id="51250" name="Picture 50" descr="Картинка 1 из 1310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1200" y="3213100"/>
            <a:ext cx="1328738" cy="18923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1254" name="Rectangle 54"/>
          <p:cNvSpPr>
            <a:spLocks noChangeArrowheads="1"/>
          </p:cNvSpPr>
          <p:nvPr/>
        </p:nvSpPr>
        <p:spPr bwMode="auto">
          <a:xfrm>
            <a:off x="2928938" y="5213350"/>
            <a:ext cx="20716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600" b="1"/>
              <a:t>В.С.Черномырдин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4" grpId="0"/>
      <p:bldP spid="51246" grpId="0"/>
      <p:bldP spid="512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288925" y="212725"/>
            <a:ext cx="8656638" cy="148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РЕЗУЛЬТАТЫ ВТОРОГО ТУРА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ПРЕЗИДЕНТСКИХ ВЫБОРОВ 3 ИЮЛЯ 1996 г.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(% голосов)</a:t>
            </a:r>
          </a:p>
        </p:txBody>
      </p:sp>
      <p:pic>
        <p:nvPicPr>
          <p:cNvPr id="58373" name="Picture 5" descr="Картинка 18 из 198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1873250"/>
            <a:ext cx="2051050" cy="28575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49250" y="4864100"/>
            <a:ext cx="202723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/>
              <a:t>Г.А.Зюганов</a:t>
            </a:r>
          </a:p>
        </p:txBody>
      </p:sp>
      <p:pic>
        <p:nvPicPr>
          <p:cNvPr id="58375" name="Picture 7" descr="Картинка 1 из 65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3700" y="1881188"/>
            <a:ext cx="2143125" cy="28559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6951663" y="5019675"/>
            <a:ext cx="17827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/>
              <a:t>Б.Н.Ельцин</a:t>
            </a:r>
          </a:p>
        </p:txBody>
      </p:sp>
      <p:graphicFrame>
        <p:nvGraphicFramePr>
          <p:cNvPr id="58418" name="Group 50"/>
          <p:cNvGraphicFramePr>
            <a:graphicFrameLocks noGrp="1"/>
          </p:cNvGraphicFramePr>
          <p:nvPr>
            <p:ph/>
          </p:nvPr>
        </p:nvGraphicFramePr>
        <p:xfrm>
          <a:off x="2495550" y="3873500"/>
          <a:ext cx="4114800" cy="1822450"/>
        </p:xfrm>
        <a:graphic>
          <a:graphicData uri="http://schemas.openxmlformats.org/drawingml/2006/table">
            <a:tbl>
              <a:tblPr/>
              <a:tblGrid>
                <a:gridCol w="3144838"/>
                <a:gridCol w="969962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Б.Н.Ельцин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Г.А.Зюганов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Недействительные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Против всех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pic>
        <p:nvPicPr>
          <p:cNvPr id="58420" name="Picture 52" descr="1309952-cb5cc362302d3ad2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8225" y="1681163"/>
            <a:ext cx="2127250" cy="2105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238" y="762000"/>
            <a:ext cx="8564562" cy="5175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/>
              <a:t>Август 1996 г. – Хасавюртские соглашения о перемирии</a:t>
            </a:r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016000" y="5165725"/>
            <a:ext cx="7558088" cy="7477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/>
              <a:t>Секретарь Совета безопасности России А.Лебедь и начальник штаба вооружённых формирований сепаратистов А.Масхадов подписывают соглашение</a:t>
            </a:r>
          </a:p>
        </p:txBody>
      </p:sp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336550" y="220663"/>
            <a:ext cx="8342313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ФЕДЕРАТИВНЫЕ ОТНОШЕНИЯ</a:t>
            </a:r>
          </a:p>
        </p:txBody>
      </p:sp>
      <p:pic>
        <p:nvPicPr>
          <p:cNvPr id="60424" name="Picture 8" descr="Картинка 1 из 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7433"/>
          <a:stretch>
            <a:fillRect/>
          </a:stretch>
        </p:blipFill>
        <p:spPr bwMode="auto">
          <a:xfrm>
            <a:off x="1763713" y="1331913"/>
            <a:ext cx="5637212" cy="3640137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654050"/>
            <a:ext cx="8229600" cy="7016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/>
              <a:t>Осень 1999 г. – взрывы жилых домов в Москве и других городах, попытка вторжения в Дагестан</a:t>
            </a: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336550" y="220663"/>
            <a:ext cx="8342313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ФЕДЕРАТИВНЫЕ ОТНОШЕНИЯ</a:t>
            </a:r>
          </a:p>
        </p:txBody>
      </p:sp>
      <p:pic>
        <p:nvPicPr>
          <p:cNvPr id="62470" name="Picture 6" descr="Картинка 1 из 5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1423988"/>
            <a:ext cx="4030662" cy="25781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2472" name="Picture 8" descr="Картинка 17 из 58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9963" y="1401763"/>
            <a:ext cx="3921125" cy="26225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2474" name="Picture 10" descr="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t="4015"/>
          <a:stretch>
            <a:fillRect/>
          </a:stretch>
        </p:blipFill>
        <p:spPr bwMode="auto">
          <a:xfrm>
            <a:off x="4787900" y="4159250"/>
            <a:ext cx="3935413" cy="24780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5" name="Picture 7" descr="2 SPEAKERS BEAU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1838" y="6464300"/>
            <a:ext cx="7921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7" name="Picture 13" descr="Картинка 21 из 584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6738" y="4164013"/>
            <a:ext cx="4011612" cy="24590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715963"/>
            <a:ext cx="8229600" cy="7461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000" b="1"/>
              <a:t>Сентябрь 1999 г. ввод войск в Чечню.                                                  Начало  второй Чеченской войны</a:t>
            </a:r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336550" y="220663"/>
            <a:ext cx="8342313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ФЕДЕРАТИВНЫЕ ОТНОШЕНИЯ</a:t>
            </a:r>
          </a:p>
        </p:txBody>
      </p:sp>
      <p:pic>
        <p:nvPicPr>
          <p:cNvPr id="63494" name="Picture 6" descr="Картинка 107 из 19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1546225"/>
            <a:ext cx="7834312" cy="505777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55" name="Picture 7" descr="2 SPEAKERS BEAU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62913" y="6113463"/>
            <a:ext cx="7921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517525" y="212725"/>
            <a:ext cx="8153400" cy="148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РЕЗУЛЬТАТЫ ВЫБОРОВ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III ГОСУДАРСТВЕННУЮ ДУМУ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(1999 - 2003 г.г.)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(по партийным спискам, % голосов)</a:t>
            </a:r>
          </a:p>
        </p:txBody>
      </p:sp>
      <p:graphicFrame>
        <p:nvGraphicFramePr>
          <p:cNvPr id="64567" name="Group 55"/>
          <p:cNvGraphicFramePr>
            <a:graphicFrameLocks noGrp="1"/>
          </p:cNvGraphicFramePr>
          <p:nvPr>
            <p:ph/>
          </p:nvPr>
        </p:nvGraphicFramePr>
        <p:xfrm>
          <a:off x="5106988" y="1873250"/>
          <a:ext cx="3697287" cy="3100388"/>
        </p:xfrm>
        <a:graphic>
          <a:graphicData uri="http://schemas.openxmlformats.org/drawingml/2006/table">
            <a:tbl>
              <a:tblPr/>
              <a:tblGrid>
                <a:gridCol w="2673350"/>
                <a:gridCol w="10239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КПРФ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Отечество –   вся Россия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ЛДПР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Яблоко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pic>
        <p:nvPicPr>
          <p:cNvPr id="64562" name="Picture 50" descr="Картинка 18 из 198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1825625"/>
            <a:ext cx="1335087" cy="185896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4563" name="Rectangle 51"/>
          <p:cNvSpPr>
            <a:spLocks noChangeArrowheads="1"/>
          </p:cNvSpPr>
          <p:nvPr/>
        </p:nvSpPr>
        <p:spPr bwMode="auto">
          <a:xfrm>
            <a:off x="0" y="3827463"/>
            <a:ext cx="20272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/>
              <a:t>Г.А.Зюганов</a:t>
            </a:r>
          </a:p>
        </p:txBody>
      </p:sp>
      <p:pic>
        <p:nvPicPr>
          <p:cNvPr id="64569" name="Picture 57" descr="Картинка 2 из 126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1871663" y="2424113"/>
            <a:ext cx="1489075" cy="199866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4570" name="Rectangle 58"/>
          <p:cNvSpPr>
            <a:spLocks noChangeArrowheads="1"/>
          </p:cNvSpPr>
          <p:nvPr/>
        </p:nvSpPr>
        <p:spPr bwMode="auto">
          <a:xfrm>
            <a:off x="1649413" y="4498975"/>
            <a:ext cx="18891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/>
              <a:t>С.К.Шойгу</a:t>
            </a:r>
          </a:p>
        </p:txBody>
      </p:sp>
      <p:pic>
        <p:nvPicPr>
          <p:cNvPr id="64572" name="Picture 60" descr="Картинка 54 из 633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89325" y="3351213"/>
            <a:ext cx="1497013" cy="182721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4573" name="Rectangle 61"/>
          <p:cNvSpPr>
            <a:spLocks noChangeArrowheads="1"/>
          </p:cNvSpPr>
          <p:nvPr/>
        </p:nvSpPr>
        <p:spPr bwMode="auto">
          <a:xfrm>
            <a:off x="3219450" y="5248275"/>
            <a:ext cx="202723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/>
              <a:t>Ю.М.Лужков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63" grpId="0"/>
      <p:bldP spid="64570" grpId="0"/>
      <p:bldP spid="645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792163"/>
            <a:ext cx="7559675" cy="7461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/>
              <a:t>31 декабря 1999 г. – отставка первого президента России Б.Н.Ельцина.</a:t>
            </a:r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336550" y="220663"/>
            <a:ext cx="8342313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ОТСТАВКА ПРЕЗИДЕНТА Б.Н.ЕЛЬЦИНА</a:t>
            </a:r>
          </a:p>
        </p:txBody>
      </p:sp>
      <p:pic>
        <p:nvPicPr>
          <p:cNvPr id="66566" name="Picture 6" descr="Картинка 15 из 9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95438"/>
            <a:ext cx="2962275" cy="443547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6568" name="Picture 8" descr="Картинка 18 из 93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2825" y="1587500"/>
            <a:ext cx="5224463" cy="4446588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3241675" y="6111875"/>
            <a:ext cx="57197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b="1"/>
              <a:t>Б.Н.Ельцин и и.о. президента премьер-министр В.В.Путин. Январь 2000 г.</a:t>
            </a:r>
          </a:p>
        </p:txBody>
      </p:sp>
      <p:pic>
        <p:nvPicPr>
          <p:cNvPr id="2055" name="Picture 7" descr="2 SPEAKERS BEAU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1838" y="6464300"/>
            <a:ext cx="7921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щшгк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8 декабря 1991 г. – Беловежские соглашения, подписанные руководителями РСФСР, Украины, Белоруссии. Прекращение существования СССР.</a:t>
            </a:r>
          </a:p>
        </p:txBody>
      </p:sp>
      <p:pic>
        <p:nvPicPr>
          <p:cNvPr id="27652" name="Picture 4" descr="fb6be4cda3c65f3371ab9739f3ba599b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8888"/>
            <a:ext cx="9144000" cy="5599112"/>
          </a:xfrm>
          <a:prstGeom prst="rect">
            <a:avLst/>
          </a:prstGeom>
          <a:noFill/>
          <a:ln w="76200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2055" name="Picture 7" descr="2 SPEAKERS BEAU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237288"/>
            <a:ext cx="7921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222375" y="182563"/>
            <a:ext cx="7000875" cy="900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РАСПАД СССР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 ОБРАЗОВАНИЕ СНГ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История Содружества независимых государств"/>
          <p:cNvPicPr>
            <a:picLocks noChangeAspect="1" noChangeArrowheads="1"/>
          </p:cNvPicPr>
          <p:nvPr/>
        </p:nvPicPr>
        <p:blipFill>
          <a:blip r:embed="rId2"/>
          <a:srcRect l="441" t="12697" r="606" b="3494"/>
          <a:stretch>
            <a:fillRect/>
          </a:stretch>
        </p:blipFill>
        <p:spPr bwMode="auto">
          <a:xfrm>
            <a:off x="1681163" y="1208088"/>
            <a:ext cx="5788025" cy="5487987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1288" cy="1143000"/>
          </a:xfrm>
        </p:spPr>
        <p:txBody>
          <a:bodyPr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Содружество Независимых Государств (СНГ) –</a:t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межгосударственное объединение бывших союзных республик СССР</a:t>
            </a:r>
            <a:endParaRPr lang="ru-RU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336550" y="220663"/>
            <a:ext cx="8342313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ФЕДЕРАТИВНЫЕ ОТНОШЕНИЯ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93675" y="730250"/>
            <a:ext cx="8731250" cy="1401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>
                <a:solidFill>
                  <a:srgbClr val="FF3300"/>
                </a:solidFill>
              </a:rPr>
              <a:t>Федерация</a:t>
            </a:r>
            <a:r>
              <a:rPr lang="ru-RU" sz="2000" b="1"/>
              <a:t> - форма государственного устройства, при которой несколько государственных образований, юридически обладающих определенной политической самостоятельностью, образуют одно союзное государство. 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1597025" y="2165350"/>
            <a:ext cx="6202363" cy="334963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folHlink"/>
                </a:solidFill>
              </a:rPr>
              <a:t>Принципы федерализма (ст.5. Конституции РФ)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1355725" y="2640013"/>
            <a:ext cx="6886575" cy="4413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sz="2000" b="1"/>
              <a:t> государственная целостность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1327150" y="3832225"/>
            <a:ext cx="6902450" cy="42703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sz="2000" b="1"/>
              <a:t> единство системы государственной власти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1358900" y="3192463"/>
            <a:ext cx="688975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sz="2000" b="1"/>
              <a:t> равноправие и самоопределение народов</a:t>
            </a: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1273175" y="4398963"/>
            <a:ext cx="6991350" cy="898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sz="2000" b="1"/>
              <a:t> разграничение предметов ведения и полномочий </a:t>
            </a:r>
          </a:p>
          <a:p>
            <a:pPr algn="ctr"/>
            <a:r>
              <a:rPr lang="ru-RU" sz="2000" b="1"/>
              <a:t>между органами государственной власти</a:t>
            </a:r>
          </a:p>
          <a:p>
            <a:pPr algn="ctr"/>
            <a:r>
              <a:rPr lang="ru-RU" sz="2000" b="1"/>
              <a:t> субъектов Российской Федерации</a:t>
            </a: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1241425" y="5497513"/>
            <a:ext cx="6980238" cy="9906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sz="2000" b="1"/>
              <a:t> равноправие субъектов РФ</a:t>
            </a:r>
          </a:p>
          <a:p>
            <a:pPr algn="ctr"/>
            <a:r>
              <a:rPr lang="ru-RU" sz="2000" b="1"/>
              <a:t>во взаимоотношениях с федеральными органами</a:t>
            </a:r>
          </a:p>
          <a:p>
            <a:pPr algn="ctr"/>
            <a:r>
              <a:rPr lang="ru-RU" sz="2000" b="1"/>
              <a:t>государственной власти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731838"/>
            <a:ext cx="8596313" cy="15398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000" b="1"/>
              <a:t>31 марта 1992 г. – заключение Федеративного договора представителями всех республик, краёв, областей  России о разграничении полномочий центра и регионов.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36550" y="220663"/>
            <a:ext cx="8342313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ФЕДЕРАТИВНЫЕ ОТНОШЕНИЯ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151188" y="1844675"/>
            <a:ext cx="3033712" cy="411163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СЕПАРАТИЗМ</a:t>
            </a:r>
          </a:p>
        </p:txBody>
      </p:sp>
      <p:pic>
        <p:nvPicPr>
          <p:cNvPr id="32775" name="Picture 7" descr="Картинка 3 из 125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427288"/>
            <a:ext cx="3495675" cy="2328862"/>
          </a:xfrm>
          <a:prstGeom prst="rect">
            <a:avLst/>
          </a:prstGeom>
          <a:noFill/>
        </p:spPr>
      </p:pic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1006475" y="4894263"/>
            <a:ext cx="2865438" cy="334962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Флаг Татарстана</a:t>
            </a:r>
          </a:p>
        </p:txBody>
      </p:sp>
      <p:pic>
        <p:nvPicPr>
          <p:cNvPr id="32778" name="Picture 10" descr="Картинка 4 из 11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399" r="2820"/>
          <a:stretch>
            <a:fillRect/>
          </a:stretch>
        </p:blipFill>
        <p:spPr bwMode="auto">
          <a:xfrm>
            <a:off x="4995863" y="2471738"/>
            <a:ext cx="3575050" cy="2263775"/>
          </a:xfrm>
          <a:prstGeom prst="rect">
            <a:avLst/>
          </a:prstGeom>
          <a:noFill/>
        </p:spPr>
      </p:pic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5473700" y="4914900"/>
            <a:ext cx="2865438" cy="334963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Флаг Чечни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731838"/>
            <a:ext cx="8594725" cy="1158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/>
              <a:t>Февраль 1994 г. – президент Татарстана М.Шаймиев оговорил особый статус Татарстана в составе РФ и подписал Федеративный договор. 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336550" y="220663"/>
            <a:ext cx="8342313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ФЕДЕРАТИВНЫЕ ОТНОШЕНИЯ</a:t>
            </a:r>
          </a:p>
        </p:txBody>
      </p:sp>
      <p:pic>
        <p:nvPicPr>
          <p:cNvPr id="33797" name="Picture 5" descr="Картинка 3 из 125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030413"/>
            <a:ext cx="3495675" cy="2328862"/>
          </a:xfrm>
          <a:prstGeom prst="rect">
            <a:avLst/>
          </a:prstGeom>
          <a:noFill/>
        </p:spPr>
      </p:pic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23913" y="4422775"/>
            <a:ext cx="2865437" cy="334963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Флаг Татарстана</a:t>
            </a:r>
          </a:p>
        </p:txBody>
      </p:sp>
      <p:pic>
        <p:nvPicPr>
          <p:cNvPr id="33800" name="Picture 8" descr="Картинка 8 из 660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8788" y="1690688"/>
            <a:ext cx="2560637" cy="387985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5443538" y="5826125"/>
            <a:ext cx="2865437" cy="334963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Минтимер Шаймиев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3925" y="5334000"/>
            <a:ext cx="4038600" cy="82073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000" b="1"/>
              <a:t>Д.Дудаев – резидент Чеченской республики                     в 1991 – 1996 г.г.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28613" y="717550"/>
            <a:ext cx="8335962" cy="10810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/>
              <a:t>Лидер Чечни Д.Дудаев взял курс на выход из состава России</a:t>
            </a:r>
          </a:p>
        </p:txBody>
      </p:sp>
      <p:pic>
        <p:nvPicPr>
          <p:cNvPr id="34821" name="Picture 5" descr="Джохар Мусаевич Дудаев">
            <a:hlinkClick r:id="rId2" tooltip="Джохар Мусаевич Дудаев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0675" y="1430338"/>
            <a:ext cx="2667000" cy="36957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4822" name="Picture 6" descr="Картинка 4 из 11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399" r="2820"/>
          <a:stretch>
            <a:fillRect/>
          </a:stretch>
        </p:blipFill>
        <p:spPr bwMode="auto">
          <a:xfrm>
            <a:off x="866775" y="1527175"/>
            <a:ext cx="3575050" cy="2263775"/>
          </a:xfrm>
          <a:prstGeom prst="rect">
            <a:avLst/>
          </a:prstGeom>
          <a:noFill/>
        </p:spPr>
      </p:pic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312863" y="3986213"/>
            <a:ext cx="2865437" cy="334962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Флаг Чечни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336550" y="220663"/>
            <a:ext cx="8342313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ФЕДЕРАТИВНЫЕ ОТНОШЕНИЯ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0288" y="792163"/>
            <a:ext cx="7178675" cy="51752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/>
              <a:t>12 декабря 1994 г. – ввод федеральных войск в Чечню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336550" y="220663"/>
            <a:ext cx="8342313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ФЕДЕРАТИВНЫЕ ОТНОШЕНИЯ</a:t>
            </a:r>
          </a:p>
        </p:txBody>
      </p:sp>
      <p:pic>
        <p:nvPicPr>
          <p:cNvPr id="36874" name="Picture 10" descr="Картинка 21 из 152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6378"/>
          <a:stretch>
            <a:fillRect/>
          </a:stretch>
        </p:blipFill>
        <p:spPr bwMode="auto">
          <a:xfrm>
            <a:off x="593725" y="1352550"/>
            <a:ext cx="8189913" cy="50927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55" name="Picture 7" descr="2 SPEAKERS BEAU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237288"/>
            <a:ext cx="7921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700</TotalTime>
  <Words>882</Words>
  <Application>Microsoft Office PowerPoint</Application>
  <PresentationFormat>On-screen Show (4:3)</PresentationFormat>
  <Paragraphs>229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Comic Sans MS</vt:lpstr>
      <vt:lpstr>Wingdings</vt:lpstr>
      <vt:lpstr>карта России</vt:lpstr>
      <vt:lpstr>Slide 1</vt:lpstr>
      <vt:lpstr>Slide 2</vt:lpstr>
      <vt:lpstr>Slide 3</vt:lpstr>
      <vt:lpstr>Содружество Независимых Государств (СНГ) – межгосударственное объединение бывших союзных республик СССР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Президент России Дмитрий Анатольевич Медведев 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Windows User</cp:lastModifiedBy>
  <cp:revision>5</cp:revision>
  <dcterms:created xsi:type="dcterms:W3CDTF">2011-03-31T15:14:33Z</dcterms:created>
  <dcterms:modified xsi:type="dcterms:W3CDTF">2016-09-27T10:55:36Z</dcterms:modified>
</cp:coreProperties>
</file>